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sldIdLst>
    <p:sldId id="260" r:id="rId2"/>
    <p:sldId id="263" r:id="rId3"/>
    <p:sldId id="261" r:id="rId4"/>
    <p:sldId id="262" r:id="rId5"/>
    <p:sldId id="257" r:id="rId6"/>
    <p:sldId id="258" r:id="rId7"/>
    <p:sldId id="259" r:id="rId8"/>
    <p:sldId id="256"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6" d="100"/>
          <a:sy n="86" d="100"/>
        </p:scale>
        <p:origin x="-122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D83BF1-EBB1-CC4D-91B4-F0ED48A38E63}" type="doc">
      <dgm:prSet loTypeId="urn:microsoft.com/office/officeart/2005/8/layout/radial4" loCatId="" qsTypeId="urn:microsoft.com/office/officeart/2005/8/quickstyle/simple4" qsCatId="simple" csTypeId="urn:microsoft.com/office/officeart/2005/8/colors/accent1_2" csCatId="accent1" phldr="1"/>
      <dgm:spPr/>
      <dgm:t>
        <a:bodyPr/>
        <a:lstStyle/>
        <a:p>
          <a:endParaRPr lang="en-US"/>
        </a:p>
      </dgm:t>
    </dgm:pt>
    <dgm:pt modelId="{BA8162F0-D49A-1444-BC1E-7B12691F674A}">
      <dgm:prSet phldrT="[Text]"/>
      <dgm:spPr/>
      <dgm:t>
        <a:bodyPr/>
        <a:lstStyle/>
        <a:p>
          <a:pPr algn="ctr"/>
          <a:r>
            <a:rPr lang="en-US" dirty="0" smtClean="0"/>
            <a:t>Data Services</a:t>
          </a:r>
          <a:endParaRPr lang="en-US" dirty="0"/>
        </a:p>
      </dgm:t>
    </dgm:pt>
    <dgm:pt modelId="{B6A8F938-B847-FA43-970B-6D64EA53BF23}" type="parTrans" cxnId="{A651F084-888F-C14C-85DC-618531D33EBB}">
      <dgm:prSet/>
      <dgm:spPr/>
      <dgm:t>
        <a:bodyPr/>
        <a:lstStyle/>
        <a:p>
          <a:pPr algn="ctr"/>
          <a:endParaRPr lang="en-US"/>
        </a:p>
      </dgm:t>
    </dgm:pt>
    <dgm:pt modelId="{434C134B-F16B-0044-AA06-1989C466EC65}" type="sibTrans" cxnId="{A651F084-888F-C14C-85DC-618531D33EBB}">
      <dgm:prSet/>
      <dgm:spPr/>
      <dgm:t>
        <a:bodyPr/>
        <a:lstStyle/>
        <a:p>
          <a:pPr algn="ctr"/>
          <a:endParaRPr lang="en-US"/>
        </a:p>
      </dgm:t>
    </dgm:pt>
    <dgm:pt modelId="{0B7DF649-54ED-7045-A3C2-133F920146BC}">
      <dgm:prSet phldrT="[Text]"/>
      <dgm:spPr/>
      <dgm:t>
        <a:bodyPr/>
        <a:lstStyle/>
        <a:p>
          <a:pPr algn="ctr"/>
          <a:r>
            <a:rPr lang="en-US" dirty="0" smtClean="0"/>
            <a:t>Services</a:t>
          </a:r>
          <a:endParaRPr lang="en-US" dirty="0"/>
        </a:p>
      </dgm:t>
    </dgm:pt>
    <dgm:pt modelId="{1B5B6665-554F-3049-96CA-F2F537371277}" type="parTrans" cxnId="{E0599B79-5332-354C-BDC0-FD18E14DD86E}">
      <dgm:prSet/>
      <dgm:spPr/>
      <dgm:t>
        <a:bodyPr/>
        <a:lstStyle/>
        <a:p>
          <a:pPr algn="ctr"/>
          <a:endParaRPr lang="en-US"/>
        </a:p>
      </dgm:t>
    </dgm:pt>
    <dgm:pt modelId="{60B75A52-9B53-A84F-9289-57149E9AFEBD}" type="sibTrans" cxnId="{E0599B79-5332-354C-BDC0-FD18E14DD86E}">
      <dgm:prSet/>
      <dgm:spPr/>
      <dgm:t>
        <a:bodyPr/>
        <a:lstStyle/>
        <a:p>
          <a:pPr algn="ctr"/>
          <a:endParaRPr lang="en-US"/>
        </a:p>
      </dgm:t>
    </dgm:pt>
    <dgm:pt modelId="{57135D34-7FA5-FC49-82FD-C861E58111EA}">
      <dgm:prSet phldrT="[Text]" custT="1"/>
      <dgm:spPr>
        <a:solidFill>
          <a:schemeClr val="accent4">
            <a:lumMod val="60000"/>
            <a:lumOff val="40000"/>
          </a:schemeClr>
        </a:solidFill>
      </dgm:spPr>
      <dgm:t>
        <a:bodyPr/>
        <a:lstStyle/>
        <a:p>
          <a:pPr algn="ctr"/>
          <a:r>
            <a:rPr lang="en-US" sz="3600" dirty="0" smtClean="0">
              <a:solidFill>
                <a:srgbClr val="000000"/>
              </a:solidFill>
            </a:rPr>
            <a:t>Collections</a:t>
          </a:r>
          <a:endParaRPr lang="en-US" sz="3600" dirty="0">
            <a:solidFill>
              <a:srgbClr val="000000"/>
            </a:solidFill>
          </a:endParaRPr>
        </a:p>
      </dgm:t>
    </dgm:pt>
    <dgm:pt modelId="{53CBEAAB-0E4C-914F-99D5-846BD7EF301B}" type="parTrans" cxnId="{3A7848D7-6607-BA4D-9E43-F0AABC1667DE}">
      <dgm:prSet/>
      <dgm:spPr/>
      <dgm:t>
        <a:bodyPr/>
        <a:lstStyle/>
        <a:p>
          <a:pPr algn="ctr"/>
          <a:endParaRPr lang="en-US"/>
        </a:p>
      </dgm:t>
    </dgm:pt>
    <dgm:pt modelId="{678EC8C0-3E76-D440-A5CF-A538F0C93CCF}" type="sibTrans" cxnId="{3A7848D7-6607-BA4D-9E43-F0AABC1667DE}">
      <dgm:prSet/>
      <dgm:spPr/>
      <dgm:t>
        <a:bodyPr/>
        <a:lstStyle/>
        <a:p>
          <a:pPr algn="ctr"/>
          <a:endParaRPr lang="en-US"/>
        </a:p>
      </dgm:t>
    </dgm:pt>
    <dgm:pt modelId="{19169BEF-B209-9B4C-9098-29B2D24080AC}">
      <dgm:prSet phldrT="[Text]"/>
      <dgm:spPr/>
      <dgm:t>
        <a:bodyPr/>
        <a:lstStyle/>
        <a:p>
          <a:pPr algn="ctr"/>
          <a:r>
            <a:rPr lang="en-US" dirty="0" smtClean="0"/>
            <a:t>Access</a:t>
          </a:r>
          <a:endParaRPr lang="en-US" dirty="0"/>
        </a:p>
      </dgm:t>
    </dgm:pt>
    <dgm:pt modelId="{A3C27030-C220-7648-957C-46F0D29C8BC5}" type="parTrans" cxnId="{5EC74C91-6F4F-354F-9E94-C6FAC90702AA}">
      <dgm:prSet/>
      <dgm:spPr/>
      <dgm:t>
        <a:bodyPr/>
        <a:lstStyle/>
        <a:p>
          <a:pPr algn="ctr"/>
          <a:endParaRPr lang="en-US"/>
        </a:p>
      </dgm:t>
    </dgm:pt>
    <dgm:pt modelId="{E7A6C586-23EE-1744-9772-FBF2D3148CE8}" type="sibTrans" cxnId="{5EC74C91-6F4F-354F-9E94-C6FAC90702AA}">
      <dgm:prSet/>
      <dgm:spPr/>
      <dgm:t>
        <a:bodyPr/>
        <a:lstStyle/>
        <a:p>
          <a:pPr algn="ctr"/>
          <a:endParaRPr lang="en-US"/>
        </a:p>
      </dgm:t>
    </dgm:pt>
    <dgm:pt modelId="{63B72FBA-5EA1-7E46-87D1-9EFBED3EB669}">
      <dgm:prSet/>
      <dgm:spPr/>
      <dgm:t>
        <a:bodyPr/>
        <a:lstStyle/>
        <a:p>
          <a:pPr algn="ctr"/>
          <a:r>
            <a:rPr lang="en-US" dirty="0" smtClean="0"/>
            <a:t>Preservation</a:t>
          </a:r>
          <a:endParaRPr lang="en-US" dirty="0"/>
        </a:p>
      </dgm:t>
    </dgm:pt>
    <dgm:pt modelId="{F6DBBDBF-530A-7A40-B9DC-740D5A130748}" type="parTrans" cxnId="{68DC0761-BEF4-A74B-AE2A-A131A8D4AA71}">
      <dgm:prSet/>
      <dgm:spPr/>
      <dgm:t>
        <a:bodyPr/>
        <a:lstStyle/>
        <a:p>
          <a:pPr algn="ctr"/>
          <a:endParaRPr lang="en-US"/>
        </a:p>
      </dgm:t>
    </dgm:pt>
    <dgm:pt modelId="{5906C197-89DC-AF4B-B2E3-2EBF231BD0E8}" type="sibTrans" cxnId="{68DC0761-BEF4-A74B-AE2A-A131A8D4AA71}">
      <dgm:prSet/>
      <dgm:spPr/>
      <dgm:t>
        <a:bodyPr/>
        <a:lstStyle/>
        <a:p>
          <a:pPr algn="ctr"/>
          <a:endParaRPr lang="en-US"/>
        </a:p>
      </dgm:t>
    </dgm:pt>
    <dgm:pt modelId="{4C0FBE6D-94F9-9A49-B444-C1A919928CAA}" type="pres">
      <dgm:prSet presAssocID="{81D83BF1-EBB1-CC4D-91B4-F0ED48A38E63}" presName="cycle" presStyleCnt="0">
        <dgm:presLayoutVars>
          <dgm:chMax val="1"/>
          <dgm:dir/>
          <dgm:animLvl val="ctr"/>
          <dgm:resizeHandles val="exact"/>
        </dgm:presLayoutVars>
      </dgm:prSet>
      <dgm:spPr/>
      <dgm:t>
        <a:bodyPr/>
        <a:lstStyle/>
        <a:p>
          <a:endParaRPr lang="en-US"/>
        </a:p>
      </dgm:t>
    </dgm:pt>
    <dgm:pt modelId="{D186018A-1183-C547-9215-BEB5804F3AE4}" type="pres">
      <dgm:prSet presAssocID="{BA8162F0-D49A-1444-BC1E-7B12691F674A}" presName="centerShape" presStyleLbl="node0" presStyleIdx="0" presStyleCnt="1"/>
      <dgm:spPr/>
      <dgm:t>
        <a:bodyPr/>
        <a:lstStyle/>
        <a:p>
          <a:endParaRPr lang="en-US"/>
        </a:p>
      </dgm:t>
    </dgm:pt>
    <dgm:pt modelId="{B8628607-4442-2340-9748-E6CC23C8F867}" type="pres">
      <dgm:prSet presAssocID="{F6DBBDBF-530A-7A40-B9DC-740D5A130748}" presName="parTrans" presStyleLbl="bgSibTrans2D1" presStyleIdx="0" presStyleCnt="4"/>
      <dgm:spPr/>
      <dgm:t>
        <a:bodyPr/>
        <a:lstStyle/>
        <a:p>
          <a:endParaRPr lang="en-US"/>
        </a:p>
      </dgm:t>
    </dgm:pt>
    <dgm:pt modelId="{C39E25AE-BF63-5E43-9B4F-FF3FF5DD937D}" type="pres">
      <dgm:prSet presAssocID="{63B72FBA-5EA1-7E46-87D1-9EFBED3EB669}" presName="node" presStyleLbl="node1" presStyleIdx="0" presStyleCnt="4">
        <dgm:presLayoutVars>
          <dgm:bulletEnabled val="1"/>
        </dgm:presLayoutVars>
      </dgm:prSet>
      <dgm:spPr/>
      <dgm:t>
        <a:bodyPr/>
        <a:lstStyle/>
        <a:p>
          <a:endParaRPr lang="en-US"/>
        </a:p>
      </dgm:t>
    </dgm:pt>
    <dgm:pt modelId="{0A8D94C0-64F5-4F4B-8515-E332488A31AA}" type="pres">
      <dgm:prSet presAssocID="{1B5B6665-554F-3049-96CA-F2F537371277}" presName="parTrans" presStyleLbl="bgSibTrans2D1" presStyleIdx="1" presStyleCnt="4"/>
      <dgm:spPr/>
      <dgm:t>
        <a:bodyPr/>
        <a:lstStyle/>
        <a:p>
          <a:endParaRPr lang="en-US"/>
        </a:p>
      </dgm:t>
    </dgm:pt>
    <dgm:pt modelId="{C416B051-54F7-E44C-84E9-765BA5298973}" type="pres">
      <dgm:prSet presAssocID="{0B7DF649-54ED-7045-A3C2-133F920146BC}" presName="node" presStyleLbl="node1" presStyleIdx="1" presStyleCnt="4">
        <dgm:presLayoutVars>
          <dgm:bulletEnabled val="1"/>
        </dgm:presLayoutVars>
      </dgm:prSet>
      <dgm:spPr/>
      <dgm:t>
        <a:bodyPr/>
        <a:lstStyle/>
        <a:p>
          <a:endParaRPr lang="en-US"/>
        </a:p>
      </dgm:t>
    </dgm:pt>
    <dgm:pt modelId="{0E1CCC35-9BBD-C648-8877-E4F379045FBA}" type="pres">
      <dgm:prSet presAssocID="{53CBEAAB-0E4C-914F-99D5-846BD7EF301B}" presName="parTrans" presStyleLbl="bgSibTrans2D1" presStyleIdx="2" presStyleCnt="4"/>
      <dgm:spPr/>
      <dgm:t>
        <a:bodyPr/>
        <a:lstStyle/>
        <a:p>
          <a:endParaRPr lang="en-US"/>
        </a:p>
      </dgm:t>
    </dgm:pt>
    <dgm:pt modelId="{82752B71-E2DD-9244-A304-E12AC3690C52}" type="pres">
      <dgm:prSet presAssocID="{57135D34-7FA5-FC49-82FD-C861E58111EA}" presName="node" presStyleLbl="node1" presStyleIdx="2" presStyleCnt="4" custScaleX="162380" custScaleY="133209" custRadScaleRad="122708" custRadScaleInc="1980">
        <dgm:presLayoutVars>
          <dgm:bulletEnabled val="1"/>
        </dgm:presLayoutVars>
      </dgm:prSet>
      <dgm:spPr/>
      <dgm:t>
        <a:bodyPr/>
        <a:lstStyle/>
        <a:p>
          <a:endParaRPr lang="en-US"/>
        </a:p>
      </dgm:t>
    </dgm:pt>
    <dgm:pt modelId="{8EEF3DB8-7BE4-C74E-B2C9-A9D52D9135A1}" type="pres">
      <dgm:prSet presAssocID="{A3C27030-C220-7648-957C-46F0D29C8BC5}" presName="parTrans" presStyleLbl="bgSibTrans2D1" presStyleIdx="3" presStyleCnt="4"/>
      <dgm:spPr/>
      <dgm:t>
        <a:bodyPr/>
        <a:lstStyle/>
        <a:p>
          <a:endParaRPr lang="en-US"/>
        </a:p>
      </dgm:t>
    </dgm:pt>
    <dgm:pt modelId="{5835B785-9828-2A43-B185-9C4379265FBF}" type="pres">
      <dgm:prSet presAssocID="{19169BEF-B209-9B4C-9098-29B2D24080AC}" presName="node" presStyleLbl="node1" presStyleIdx="3" presStyleCnt="4" custRadScaleRad="99858" custRadScaleInc="1347">
        <dgm:presLayoutVars>
          <dgm:bulletEnabled val="1"/>
        </dgm:presLayoutVars>
      </dgm:prSet>
      <dgm:spPr/>
      <dgm:t>
        <a:bodyPr/>
        <a:lstStyle/>
        <a:p>
          <a:endParaRPr lang="en-US"/>
        </a:p>
      </dgm:t>
    </dgm:pt>
  </dgm:ptLst>
  <dgm:cxnLst>
    <dgm:cxn modelId="{E0E55A6E-A6DB-A546-8FCD-7F186D78A8C1}" type="presOf" srcId="{BA8162F0-D49A-1444-BC1E-7B12691F674A}" destId="{D186018A-1183-C547-9215-BEB5804F3AE4}" srcOrd="0" destOrd="0" presId="urn:microsoft.com/office/officeart/2005/8/layout/radial4"/>
    <dgm:cxn modelId="{3A7848D7-6607-BA4D-9E43-F0AABC1667DE}" srcId="{BA8162F0-D49A-1444-BC1E-7B12691F674A}" destId="{57135D34-7FA5-FC49-82FD-C861E58111EA}" srcOrd="2" destOrd="0" parTransId="{53CBEAAB-0E4C-914F-99D5-846BD7EF301B}" sibTransId="{678EC8C0-3E76-D440-A5CF-A538F0C93CCF}"/>
    <dgm:cxn modelId="{68DC0761-BEF4-A74B-AE2A-A131A8D4AA71}" srcId="{BA8162F0-D49A-1444-BC1E-7B12691F674A}" destId="{63B72FBA-5EA1-7E46-87D1-9EFBED3EB669}" srcOrd="0" destOrd="0" parTransId="{F6DBBDBF-530A-7A40-B9DC-740D5A130748}" sibTransId="{5906C197-89DC-AF4B-B2E3-2EBF231BD0E8}"/>
    <dgm:cxn modelId="{D5035108-4CA0-0A42-A2E5-0DBC8DDFD4CB}" type="presOf" srcId="{19169BEF-B209-9B4C-9098-29B2D24080AC}" destId="{5835B785-9828-2A43-B185-9C4379265FBF}" srcOrd="0" destOrd="0" presId="urn:microsoft.com/office/officeart/2005/8/layout/radial4"/>
    <dgm:cxn modelId="{92FC1A85-135F-8348-9B6B-777803B79E86}" type="presOf" srcId="{81D83BF1-EBB1-CC4D-91B4-F0ED48A38E63}" destId="{4C0FBE6D-94F9-9A49-B444-C1A919928CAA}" srcOrd="0" destOrd="0" presId="urn:microsoft.com/office/officeart/2005/8/layout/radial4"/>
    <dgm:cxn modelId="{986C6DEC-0BA4-1840-8FE9-23E1756D5C2B}" type="presOf" srcId="{F6DBBDBF-530A-7A40-B9DC-740D5A130748}" destId="{B8628607-4442-2340-9748-E6CC23C8F867}" srcOrd="0" destOrd="0" presId="urn:microsoft.com/office/officeart/2005/8/layout/radial4"/>
    <dgm:cxn modelId="{E0599B79-5332-354C-BDC0-FD18E14DD86E}" srcId="{BA8162F0-D49A-1444-BC1E-7B12691F674A}" destId="{0B7DF649-54ED-7045-A3C2-133F920146BC}" srcOrd="1" destOrd="0" parTransId="{1B5B6665-554F-3049-96CA-F2F537371277}" sibTransId="{60B75A52-9B53-A84F-9289-57149E9AFEBD}"/>
    <dgm:cxn modelId="{67AA71FA-9DCD-CC4A-8C7A-BA83285E4BBE}" type="presOf" srcId="{53CBEAAB-0E4C-914F-99D5-846BD7EF301B}" destId="{0E1CCC35-9BBD-C648-8877-E4F379045FBA}" srcOrd="0" destOrd="0" presId="urn:microsoft.com/office/officeart/2005/8/layout/radial4"/>
    <dgm:cxn modelId="{F89F1EAE-D62D-2A45-BA14-4B60FA68DDA3}" type="presOf" srcId="{57135D34-7FA5-FC49-82FD-C861E58111EA}" destId="{82752B71-E2DD-9244-A304-E12AC3690C52}" srcOrd="0" destOrd="0" presId="urn:microsoft.com/office/officeart/2005/8/layout/radial4"/>
    <dgm:cxn modelId="{564DC819-0E81-CA41-AE73-B1839C236BE0}" type="presOf" srcId="{0B7DF649-54ED-7045-A3C2-133F920146BC}" destId="{C416B051-54F7-E44C-84E9-765BA5298973}" srcOrd="0" destOrd="0" presId="urn:microsoft.com/office/officeart/2005/8/layout/radial4"/>
    <dgm:cxn modelId="{966947D5-C697-384C-919A-A6F4D89ADD03}" type="presOf" srcId="{1B5B6665-554F-3049-96CA-F2F537371277}" destId="{0A8D94C0-64F5-4F4B-8515-E332488A31AA}" srcOrd="0" destOrd="0" presId="urn:microsoft.com/office/officeart/2005/8/layout/radial4"/>
    <dgm:cxn modelId="{A651F084-888F-C14C-85DC-618531D33EBB}" srcId="{81D83BF1-EBB1-CC4D-91B4-F0ED48A38E63}" destId="{BA8162F0-D49A-1444-BC1E-7B12691F674A}" srcOrd="0" destOrd="0" parTransId="{B6A8F938-B847-FA43-970B-6D64EA53BF23}" sibTransId="{434C134B-F16B-0044-AA06-1989C466EC65}"/>
    <dgm:cxn modelId="{5EC74C91-6F4F-354F-9E94-C6FAC90702AA}" srcId="{BA8162F0-D49A-1444-BC1E-7B12691F674A}" destId="{19169BEF-B209-9B4C-9098-29B2D24080AC}" srcOrd="3" destOrd="0" parTransId="{A3C27030-C220-7648-957C-46F0D29C8BC5}" sibTransId="{E7A6C586-23EE-1744-9772-FBF2D3148CE8}"/>
    <dgm:cxn modelId="{64B44D0D-FDE5-A540-A3C4-48A5E24ABFEB}" type="presOf" srcId="{63B72FBA-5EA1-7E46-87D1-9EFBED3EB669}" destId="{C39E25AE-BF63-5E43-9B4F-FF3FF5DD937D}" srcOrd="0" destOrd="0" presId="urn:microsoft.com/office/officeart/2005/8/layout/radial4"/>
    <dgm:cxn modelId="{D04E37D5-A7A3-B04D-9105-43AB6B8516D2}" type="presOf" srcId="{A3C27030-C220-7648-957C-46F0D29C8BC5}" destId="{8EEF3DB8-7BE4-C74E-B2C9-A9D52D9135A1}" srcOrd="0" destOrd="0" presId="urn:microsoft.com/office/officeart/2005/8/layout/radial4"/>
    <dgm:cxn modelId="{5ADE6489-444A-F340-BFDC-F7984A0B0C41}" type="presParOf" srcId="{4C0FBE6D-94F9-9A49-B444-C1A919928CAA}" destId="{D186018A-1183-C547-9215-BEB5804F3AE4}" srcOrd="0" destOrd="0" presId="urn:microsoft.com/office/officeart/2005/8/layout/radial4"/>
    <dgm:cxn modelId="{E8880334-2F8B-E44F-9ED2-A0AAED1AF810}" type="presParOf" srcId="{4C0FBE6D-94F9-9A49-B444-C1A919928CAA}" destId="{B8628607-4442-2340-9748-E6CC23C8F867}" srcOrd="1" destOrd="0" presId="urn:microsoft.com/office/officeart/2005/8/layout/radial4"/>
    <dgm:cxn modelId="{47B29BA4-5728-5748-B14A-3DB9DF254970}" type="presParOf" srcId="{4C0FBE6D-94F9-9A49-B444-C1A919928CAA}" destId="{C39E25AE-BF63-5E43-9B4F-FF3FF5DD937D}" srcOrd="2" destOrd="0" presId="urn:microsoft.com/office/officeart/2005/8/layout/radial4"/>
    <dgm:cxn modelId="{C128BA46-2630-3D4A-B45C-7A5A3391DD55}" type="presParOf" srcId="{4C0FBE6D-94F9-9A49-B444-C1A919928CAA}" destId="{0A8D94C0-64F5-4F4B-8515-E332488A31AA}" srcOrd="3" destOrd="0" presId="urn:microsoft.com/office/officeart/2005/8/layout/radial4"/>
    <dgm:cxn modelId="{1C29EE4C-F56F-CC40-A746-25F619787122}" type="presParOf" srcId="{4C0FBE6D-94F9-9A49-B444-C1A919928CAA}" destId="{C416B051-54F7-E44C-84E9-765BA5298973}" srcOrd="4" destOrd="0" presId="urn:microsoft.com/office/officeart/2005/8/layout/radial4"/>
    <dgm:cxn modelId="{F5299D60-10B9-C445-A6BE-97748AAB3BD4}" type="presParOf" srcId="{4C0FBE6D-94F9-9A49-B444-C1A919928CAA}" destId="{0E1CCC35-9BBD-C648-8877-E4F379045FBA}" srcOrd="5" destOrd="0" presId="urn:microsoft.com/office/officeart/2005/8/layout/radial4"/>
    <dgm:cxn modelId="{D431CF5C-6B5A-3D48-A919-F8DB3D76A04A}" type="presParOf" srcId="{4C0FBE6D-94F9-9A49-B444-C1A919928CAA}" destId="{82752B71-E2DD-9244-A304-E12AC3690C52}" srcOrd="6" destOrd="0" presId="urn:microsoft.com/office/officeart/2005/8/layout/radial4"/>
    <dgm:cxn modelId="{E3F2E0E8-0451-AC43-B7B3-8D3F7EEF6AF6}" type="presParOf" srcId="{4C0FBE6D-94F9-9A49-B444-C1A919928CAA}" destId="{8EEF3DB8-7BE4-C74E-B2C9-A9D52D9135A1}" srcOrd="7" destOrd="0" presId="urn:microsoft.com/office/officeart/2005/8/layout/radial4"/>
    <dgm:cxn modelId="{BF848FB2-9046-D244-8FB9-971DEDC5063B}" type="presParOf" srcId="{4C0FBE6D-94F9-9A49-B444-C1A919928CAA}" destId="{5835B785-9828-2A43-B185-9C4379265FBF}" srcOrd="8"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86018A-1183-C547-9215-BEB5804F3AE4}">
      <dsp:nvSpPr>
        <dsp:cNvPr id="0" name=""/>
        <dsp:cNvSpPr/>
      </dsp:nvSpPr>
      <dsp:spPr>
        <a:xfrm>
          <a:off x="2670047" y="2339007"/>
          <a:ext cx="1975104" cy="1975104"/>
        </a:xfrm>
        <a:prstGeom prst="ellipse">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t>Data Services</a:t>
          </a:r>
          <a:endParaRPr lang="en-US" sz="3200" kern="1200" dirty="0"/>
        </a:p>
      </dsp:txBody>
      <dsp:txXfrm>
        <a:off x="2959294" y="2628254"/>
        <a:ext cx="1396610" cy="1396610"/>
      </dsp:txXfrm>
    </dsp:sp>
    <dsp:sp modelId="{B8628607-4442-2340-9748-E6CC23C8F867}">
      <dsp:nvSpPr>
        <dsp:cNvPr id="0" name=""/>
        <dsp:cNvSpPr/>
      </dsp:nvSpPr>
      <dsp:spPr>
        <a:xfrm rot="11700000">
          <a:off x="1018938" y="2555284"/>
          <a:ext cx="1621238" cy="562904"/>
        </a:xfrm>
        <a:prstGeom prst="leftArrow">
          <a:avLst>
            <a:gd name="adj1" fmla="val 60000"/>
            <a:gd name="adj2" fmla="val 50000"/>
          </a:avLst>
        </a:prstGeom>
        <a:gradFill rotWithShape="0">
          <a:gsLst>
            <a:gs pos="0">
              <a:schemeClr val="accent1">
                <a:tint val="60000"/>
                <a:hueOff val="0"/>
                <a:satOff val="0"/>
                <a:lumOff val="0"/>
                <a:alphaOff val="0"/>
                <a:shade val="63000"/>
              </a:schemeClr>
            </a:gs>
            <a:gs pos="30000">
              <a:schemeClr val="accent1">
                <a:tint val="60000"/>
                <a:hueOff val="0"/>
                <a:satOff val="0"/>
                <a:lumOff val="0"/>
                <a:alphaOff val="0"/>
                <a:shade val="90000"/>
                <a:satMod val="110000"/>
              </a:schemeClr>
            </a:gs>
            <a:gs pos="45000">
              <a:schemeClr val="accent1">
                <a:tint val="60000"/>
                <a:hueOff val="0"/>
                <a:satOff val="0"/>
                <a:lumOff val="0"/>
                <a:alphaOff val="0"/>
                <a:shade val="100000"/>
                <a:satMod val="118000"/>
              </a:schemeClr>
            </a:gs>
            <a:gs pos="55000">
              <a:schemeClr val="accent1">
                <a:tint val="60000"/>
                <a:hueOff val="0"/>
                <a:satOff val="0"/>
                <a:lumOff val="0"/>
                <a:alphaOff val="0"/>
                <a:shade val="100000"/>
                <a:satMod val="118000"/>
              </a:schemeClr>
            </a:gs>
            <a:gs pos="73000">
              <a:schemeClr val="accent1">
                <a:tint val="60000"/>
                <a:hueOff val="0"/>
                <a:satOff val="0"/>
                <a:lumOff val="0"/>
                <a:alphaOff val="0"/>
                <a:shade val="90000"/>
                <a:satMod val="110000"/>
              </a:schemeClr>
            </a:gs>
            <a:gs pos="100000">
              <a:schemeClr val="accent1">
                <a:tint val="60000"/>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tint val="60000"/>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sp>
    <dsp:sp modelId="{C39E25AE-BF63-5E43-9B4F-FF3FF5DD937D}">
      <dsp:nvSpPr>
        <dsp:cNvPr id="0" name=""/>
        <dsp:cNvSpPr/>
      </dsp:nvSpPr>
      <dsp:spPr>
        <a:xfrm>
          <a:off x="108384" y="1876393"/>
          <a:ext cx="1876348" cy="1501079"/>
        </a:xfrm>
        <a:prstGeom prst="roundRect">
          <a:avLst>
            <a:gd name="adj" fmla="val 10000"/>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en-US" sz="2600" kern="1200" dirty="0" smtClean="0"/>
            <a:t>Preservation</a:t>
          </a:r>
          <a:endParaRPr lang="en-US" sz="2600" kern="1200" dirty="0"/>
        </a:p>
      </dsp:txBody>
      <dsp:txXfrm>
        <a:off x="152349" y="1920358"/>
        <a:ext cx="1788418" cy="1413149"/>
      </dsp:txXfrm>
    </dsp:sp>
    <dsp:sp modelId="{0A8D94C0-64F5-4F4B-8515-E332488A31AA}">
      <dsp:nvSpPr>
        <dsp:cNvPr id="0" name=""/>
        <dsp:cNvSpPr/>
      </dsp:nvSpPr>
      <dsp:spPr>
        <a:xfrm rot="14700000">
          <a:off x="2047163" y="1329893"/>
          <a:ext cx="1621238" cy="562904"/>
        </a:xfrm>
        <a:prstGeom prst="leftArrow">
          <a:avLst>
            <a:gd name="adj1" fmla="val 60000"/>
            <a:gd name="adj2" fmla="val 50000"/>
          </a:avLst>
        </a:prstGeom>
        <a:gradFill rotWithShape="0">
          <a:gsLst>
            <a:gs pos="0">
              <a:schemeClr val="accent1">
                <a:tint val="60000"/>
                <a:hueOff val="0"/>
                <a:satOff val="0"/>
                <a:lumOff val="0"/>
                <a:alphaOff val="0"/>
                <a:shade val="63000"/>
              </a:schemeClr>
            </a:gs>
            <a:gs pos="30000">
              <a:schemeClr val="accent1">
                <a:tint val="60000"/>
                <a:hueOff val="0"/>
                <a:satOff val="0"/>
                <a:lumOff val="0"/>
                <a:alphaOff val="0"/>
                <a:shade val="90000"/>
                <a:satMod val="110000"/>
              </a:schemeClr>
            </a:gs>
            <a:gs pos="45000">
              <a:schemeClr val="accent1">
                <a:tint val="60000"/>
                <a:hueOff val="0"/>
                <a:satOff val="0"/>
                <a:lumOff val="0"/>
                <a:alphaOff val="0"/>
                <a:shade val="100000"/>
                <a:satMod val="118000"/>
              </a:schemeClr>
            </a:gs>
            <a:gs pos="55000">
              <a:schemeClr val="accent1">
                <a:tint val="60000"/>
                <a:hueOff val="0"/>
                <a:satOff val="0"/>
                <a:lumOff val="0"/>
                <a:alphaOff val="0"/>
                <a:shade val="100000"/>
                <a:satMod val="118000"/>
              </a:schemeClr>
            </a:gs>
            <a:gs pos="73000">
              <a:schemeClr val="accent1">
                <a:tint val="60000"/>
                <a:hueOff val="0"/>
                <a:satOff val="0"/>
                <a:lumOff val="0"/>
                <a:alphaOff val="0"/>
                <a:shade val="90000"/>
                <a:satMod val="110000"/>
              </a:schemeClr>
            </a:gs>
            <a:gs pos="100000">
              <a:schemeClr val="accent1">
                <a:tint val="60000"/>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tint val="60000"/>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sp>
    <dsp:sp modelId="{C416B051-54F7-E44C-84E9-765BA5298973}">
      <dsp:nvSpPr>
        <dsp:cNvPr id="0" name=""/>
        <dsp:cNvSpPr/>
      </dsp:nvSpPr>
      <dsp:spPr>
        <a:xfrm>
          <a:off x="1577025" y="126135"/>
          <a:ext cx="1876348" cy="1501079"/>
        </a:xfrm>
        <a:prstGeom prst="roundRect">
          <a:avLst>
            <a:gd name="adj" fmla="val 10000"/>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en-US" sz="2600" kern="1200" dirty="0" smtClean="0"/>
            <a:t>Services</a:t>
          </a:r>
          <a:endParaRPr lang="en-US" sz="2600" kern="1200" dirty="0"/>
        </a:p>
      </dsp:txBody>
      <dsp:txXfrm>
        <a:off x="1620990" y="170100"/>
        <a:ext cx="1788418" cy="1413149"/>
      </dsp:txXfrm>
    </dsp:sp>
    <dsp:sp modelId="{0E1CCC35-9BBD-C648-8877-E4F379045FBA}">
      <dsp:nvSpPr>
        <dsp:cNvPr id="0" name=""/>
        <dsp:cNvSpPr/>
      </dsp:nvSpPr>
      <dsp:spPr>
        <a:xfrm rot="18035518">
          <a:off x="3780977" y="1351121"/>
          <a:ext cx="1756243" cy="562904"/>
        </a:xfrm>
        <a:prstGeom prst="leftArrow">
          <a:avLst>
            <a:gd name="adj1" fmla="val 60000"/>
            <a:gd name="adj2" fmla="val 50000"/>
          </a:avLst>
        </a:prstGeom>
        <a:gradFill rotWithShape="0">
          <a:gsLst>
            <a:gs pos="0">
              <a:schemeClr val="accent1">
                <a:tint val="60000"/>
                <a:hueOff val="0"/>
                <a:satOff val="0"/>
                <a:lumOff val="0"/>
                <a:alphaOff val="0"/>
                <a:shade val="63000"/>
              </a:schemeClr>
            </a:gs>
            <a:gs pos="30000">
              <a:schemeClr val="accent1">
                <a:tint val="60000"/>
                <a:hueOff val="0"/>
                <a:satOff val="0"/>
                <a:lumOff val="0"/>
                <a:alphaOff val="0"/>
                <a:shade val="90000"/>
                <a:satMod val="110000"/>
              </a:schemeClr>
            </a:gs>
            <a:gs pos="45000">
              <a:schemeClr val="accent1">
                <a:tint val="60000"/>
                <a:hueOff val="0"/>
                <a:satOff val="0"/>
                <a:lumOff val="0"/>
                <a:alphaOff val="0"/>
                <a:shade val="100000"/>
                <a:satMod val="118000"/>
              </a:schemeClr>
            </a:gs>
            <a:gs pos="55000">
              <a:schemeClr val="accent1">
                <a:tint val="60000"/>
                <a:hueOff val="0"/>
                <a:satOff val="0"/>
                <a:lumOff val="0"/>
                <a:alphaOff val="0"/>
                <a:shade val="100000"/>
                <a:satMod val="118000"/>
              </a:schemeClr>
            </a:gs>
            <a:gs pos="73000">
              <a:schemeClr val="accent1">
                <a:tint val="60000"/>
                <a:hueOff val="0"/>
                <a:satOff val="0"/>
                <a:lumOff val="0"/>
                <a:alphaOff val="0"/>
                <a:shade val="90000"/>
                <a:satMod val="110000"/>
              </a:schemeClr>
            </a:gs>
            <a:gs pos="100000">
              <a:schemeClr val="accent1">
                <a:tint val="60000"/>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tint val="60000"/>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sp>
    <dsp:sp modelId="{82752B71-E2DD-9244-A304-E12AC3690C52}">
      <dsp:nvSpPr>
        <dsp:cNvPr id="0" name=""/>
        <dsp:cNvSpPr/>
      </dsp:nvSpPr>
      <dsp:spPr>
        <a:xfrm>
          <a:off x="3582586" y="-123111"/>
          <a:ext cx="3046815" cy="1999572"/>
        </a:xfrm>
        <a:prstGeom prst="roundRect">
          <a:avLst>
            <a:gd name="adj" fmla="val 10000"/>
          </a:avLst>
        </a:prstGeom>
        <a:solidFill>
          <a:schemeClr val="accent4">
            <a:lumMod val="60000"/>
            <a:lumOff val="40000"/>
          </a:schemeClr>
        </a:soli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1600200">
            <a:lnSpc>
              <a:spcPct val="90000"/>
            </a:lnSpc>
            <a:spcBef>
              <a:spcPct val="0"/>
            </a:spcBef>
            <a:spcAft>
              <a:spcPct val="35000"/>
            </a:spcAft>
          </a:pPr>
          <a:r>
            <a:rPr lang="en-US" sz="3600" kern="1200" dirty="0" smtClean="0">
              <a:solidFill>
                <a:srgbClr val="000000"/>
              </a:solidFill>
            </a:rPr>
            <a:t>Collections</a:t>
          </a:r>
          <a:endParaRPr lang="en-US" sz="3600" kern="1200" dirty="0">
            <a:solidFill>
              <a:srgbClr val="000000"/>
            </a:solidFill>
          </a:endParaRPr>
        </a:p>
      </dsp:txBody>
      <dsp:txXfrm>
        <a:off x="3641151" y="-64546"/>
        <a:ext cx="2929685" cy="1882442"/>
      </dsp:txXfrm>
    </dsp:sp>
    <dsp:sp modelId="{8EEF3DB8-7BE4-C74E-B2C9-A9D52D9135A1}">
      <dsp:nvSpPr>
        <dsp:cNvPr id="0" name=""/>
        <dsp:cNvSpPr/>
      </dsp:nvSpPr>
      <dsp:spPr>
        <a:xfrm rot="20736369">
          <a:off x="4679955" y="2575154"/>
          <a:ext cx="1617611" cy="562904"/>
        </a:xfrm>
        <a:prstGeom prst="leftArrow">
          <a:avLst>
            <a:gd name="adj1" fmla="val 60000"/>
            <a:gd name="adj2" fmla="val 50000"/>
          </a:avLst>
        </a:prstGeom>
        <a:gradFill rotWithShape="0">
          <a:gsLst>
            <a:gs pos="0">
              <a:schemeClr val="accent1">
                <a:tint val="60000"/>
                <a:hueOff val="0"/>
                <a:satOff val="0"/>
                <a:lumOff val="0"/>
                <a:alphaOff val="0"/>
                <a:shade val="63000"/>
              </a:schemeClr>
            </a:gs>
            <a:gs pos="30000">
              <a:schemeClr val="accent1">
                <a:tint val="60000"/>
                <a:hueOff val="0"/>
                <a:satOff val="0"/>
                <a:lumOff val="0"/>
                <a:alphaOff val="0"/>
                <a:shade val="90000"/>
                <a:satMod val="110000"/>
              </a:schemeClr>
            </a:gs>
            <a:gs pos="45000">
              <a:schemeClr val="accent1">
                <a:tint val="60000"/>
                <a:hueOff val="0"/>
                <a:satOff val="0"/>
                <a:lumOff val="0"/>
                <a:alphaOff val="0"/>
                <a:shade val="100000"/>
                <a:satMod val="118000"/>
              </a:schemeClr>
            </a:gs>
            <a:gs pos="55000">
              <a:schemeClr val="accent1">
                <a:tint val="60000"/>
                <a:hueOff val="0"/>
                <a:satOff val="0"/>
                <a:lumOff val="0"/>
                <a:alphaOff val="0"/>
                <a:shade val="100000"/>
                <a:satMod val="118000"/>
              </a:schemeClr>
            </a:gs>
            <a:gs pos="73000">
              <a:schemeClr val="accent1">
                <a:tint val="60000"/>
                <a:hueOff val="0"/>
                <a:satOff val="0"/>
                <a:lumOff val="0"/>
                <a:alphaOff val="0"/>
                <a:shade val="90000"/>
                <a:satMod val="110000"/>
              </a:schemeClr>
            </a:gs>
            <a:gs pos="100000">
              <a:schemeClr val="accent1">
                <a:tint val="60000"/>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tint val="60000"/>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sp>
    <dsp:sp modelId="{5835B785-9828-2A43-B185-9C4379265FBF}">
      <dsp:nvSpPr>
        <dsp:cNvPr id="0" name=""/>
        <dsp:cNvSpPr/>
      </dsp:nvSpPr>
      <dsp:spPr>
        <a:xfrm>
          <a:off x="5334003" y="1905009"/>
          <a:ext cx="1876348" cy="1501079"/>
        </a:xfrm>
        <a:prstGeom prst="roundRect">
          <a:avLst>
            <a:gd name="adj" fmla="val 10000"/>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en-US" sz="2600" kern="1200" dirty="0" smtClean="0"/>
            <a:t>Access</a:t>
          </a:r>
          <a:endParaRPr lang="en-US" sz="2600" kern="1200" dirty="0"/>
        </a:p>
      </dsp:txBody>
      <dsp:txXfrm>
        <a:off x="5377968" y="1948974"/>
        <a:ext cx="1788418" cy="1413149"/>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C6D723-79AF-D64F-AA5B-7BA007B4A183}" type="datetimeFigureOut">
              <a:rPr lang="en-US" smtClean="0"/>
              <a:t>8/6/12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0F7204-D62C-0C4F-8FAC-F0087C4E0835}" type="slidenum">
              <a:rPr lang="en-US" smtClean="0"/>
              <a:t>‹#›</a:t>
            </a:fld>
            <a:endParaRPr lang="en-US"/>
          </a:p>
        </p:txBody>
      </p:sp>
    </p:spTree>
    <p:extLst>
      <p:ext uri="{BB962C8B-B14F-4D97-AF65-F5344CB8AC3E}">
        <p14:creationId xmlns:p14="http://schemas.microsoft.com/office/powerpoint/2010/main" val="134532752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more in chapters 7 and 8 of Data</a:t>
            </a:r>
            <a:r>
              <a:rPr lang="en-US" baseline="0" dirty="0" smtClean="0"/>
              <a:t> Basics</a:t>
            </a:r>
            <a:endParaRPr lang="en-US" dirty="0"/>
          </a:p>
        </p:txBody>
      </p:sp>
      <p:sp>
        <p:nvSpPr>
          <p:cNvPr id="4" name="Slide Number Placeholder 3"/>
          <p:cNvSpPr>
            <a:spLocks noGrp="1"/>
          </p:cNvSpPr>
          <p:nvPr>
            <p:ph type="sldNum" sz="quarter" idx="10"/>
          </p:nvPr>
        </p:nvSpPr>
        <p:spPr/>
        <p:txBody>
          <a:bodyPr/>
          <a:lstStyle/>
          <a:p>
            <a:fld id="{CD0F7204-D62C-0C4F-8FAC-F0087C4E0835}" type="slidenum">
              <a:rPr lang="en-US" smtClean="0"/>
              <a:t>3</a:t>
            </a:fld>
            <a:endParaRPr lang="en-US"/>
          </a:p>
        </p:txBody>
      </p:sp>
    </p:spTree>
    <p:extLst>
      <p:ext uri="{BB962C8B-B14F-4D97-AF65-F5344CB8AC3E}">
        <p14:creationId xmlns:p14="http://schemas.microsoft.com/office/powerpoint/2010/main" val="2294609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C1E8F210-5111-1542-A170-694E088813B4}" type="datetimeFigureOut">
              <a:rPr lang="en-US" smtClean="0"/>
              <a:t>8/6/12</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ECF5917C-D7A0-1047-AD36-C4B44743BBD4}"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E8F210-5111-1542-A170-694E088813B4}" type="datetimeFigureOut">
              <a:rPr lang="en-US" smtClean="0"/>
              <a:t>8/6/12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F5917C-D7A0-1047-AD36-C4B44743BBD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E8F210-5111-1542-A170-694E088813B4}" type="datetimeFigureOut">
              <a:rPr lang="en-US" smtClean="0"/>
              <a:t>8/6/12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F5917C-D7A0-1047-AD36-C4B44743BBD4}"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11"/>
        <p:cNvGrpSpPr/>
        <p:nvPr/>
      </p:nvGrpSpPr>
      <p:grpSpPr>
        <a:xfrm>
          <a:off x="0" y="0"/>
          <a:ext cx="0" cy="0"/>
          <a:chOff x="0" y="0"/>
          <a:chExt cx="0" cy="0"/>
        </a:xfrm>
      </p:grpSpPr>
      <p:sp>
        <p:nvSpPr>
          <p:cNvPr id="12" name="Shape 12"/>
          <p:cNvSpPr/>
          <p:nvPr/>
        </p:nvSpPr>
        <p:spPr>
          <a:xfrm>
            <a:off x="0" y="274636"/>
            <a:ext cx="8686800" cy="1554300"/>
          </a:xfrm>
          <a:prstGeom prst="rect">
            <a:avLst/>
          </a:prstGeom>
          <a:solidFill>
            <a:schemeClr val="dk2"/>
          </a:solidFill>
          <a:ln>
            <a:noFill/>
          </a:ln>
        </p:spPr>
        <p:txBody>
          <a:bodyPr lIns="91425" tIns="45700" rIns="91425" bIns="45700" anchor="ctr" anchorCtr="0">
            <a:spAutoFit/>
          </a:bodyPr>
          <a:lstStyle/>
          <a:p>
            <a:endParaRPr/>
          </a:p>
        </p:txBody>
      </p:sp>
      <p:sp>
        <p:nvSpPr>
          <p:cNvPr id="13" name="Shape 13"/>
          <p:cNvSpPr txBox="1">
            <a:spLocks noGrp="1"/>
          </p:cNvSpPr>
          <p:nvPr>
            <p:ph type="title"/>
          </p:nvPr>
        </p:nvSpPr>
        <p:spPr>
          <a:xfrm>
            <a:off x="457200" y="274637"/>
            <a:ext cx="8229600" cy="1522199"/>
          </a:xfrm>
          <a:prstGeom prst="rect">
            <a:avLst/>
          </a:prstGeom>
          <a:noFill/>
          <a:ln>
            <a:noFill/>
          </a:ln>
        </p:spPr>
        <p:txBody>
          <a:bodyPr lIns="91425" tIns="91425" rIns="91425" bIns="91425" anchor="b" anchorCtr="0"/>
          <a:lstStyle>
            <a:lvl1pPr rtl="0">
              <a:defRPr>
                <a:solidFill>
                  <a:schemeClr val="lt1"/>
                </a:solidFill>
              </a:defRPr>
            </a:lvl1pPr>
            <a:lvl2pPr rtl="0">
              <a:defRPr>
                <a:solidFill>
                  <a:schemeClr val="lt1"/>
                </a:solidFill>
              </a:defRPr>
            </a:lvl2pPr>
            <a:lvl3pPr rtl="0">
              <a:defRPr>
                <a:solidFill>
                  <a:schemeClr val="lt1"/>
                </a:solidFill>
              </a:defRPr>
            </a:lvl3pPr>
            <a:lvl4pPr rtl="0">
              <a:defRPr>
                <a:solidFill>
                  <a:schemeClr val="lt1"/>
                </a:solidFill>
              </a:defRPr>
            </a:lvl4pPr>
            <a:lvl5pPr rtl="0">
              <a:defRPr>
                <a:solidFill>
                  <a:schemeClr val="lt1"/>
                </a:solidFill>
              </a:defRPr>
            </a:lvl5pPr>
            <a:lvl6pPr rtl="0">
              <a:defRPr>
                <a:solidFill>
                  <a:schemeClr val="lt1"/>
                </a:solidFill>
              </a:defRPr>
            </a:lvl6pPr>
            <a:lvl7pPr rtl="0">
              <a:defRPr>
                <a:solidFill>
                  <a:schemeClr val="lt1"/>
                </a:solidFill>
              </a:defRPr>
            </a:lvl7pPr>
            <a:lvl8pPr rtl="0">
              <a:defRPr>
                <a:solidFill>
                  <a:schemeClr val="lt1"/>
                </a:solidFill>
              </a:defRPr>
            </a:lvl8pPr>
            <a:lvl9pPr rtl="0">
              <a:defRPr>
                <a:solidFill>
                  <a:schemeClr val="lt1"/>
                </a:solidFill>
              </a:defRPr>
            </a:lvl9pPr>
          </a:lstStyle>
          <a:p>
            <a:r>
              <a:rPr lang="en-US" smtClean="0"/>
              <a:t>Click to edit Master title style</a:t>
            </a:r>
            <a:endParaRPr/>
          </a:p>
        </p:txBody>
      </p:sp>
      <p:sp>
        <p:nvSpPr>
          <p:cNvPr id="14" name="Shape 14"/>
          <p:cNvSpPr txBox="1">
            <a:spLocks noGrp="1"/>
          </p:cNvSpPr>
          <p:nvPr>
            <p:ph type="body" idx="1"/>
          </p:nvPr>
        </p:nvSpPr>
        <p:spPr>
          <a:xfrm>
            <a:off x="457200" y="1947332"/>
            <a:ext cx="8229600" cy="462029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pPr lvl="0"/>
            <a:r>
              <a:rPr lang="en-US" smtClean="0"/>
              <a:t>Click to edit Master text styles</a:t>
            </a:r>
          </a:p>
        </p:txBody>
      </p:sp>
    </p:spTree>
    <p:extLst>
      <p:ext uri="{BB962C8B-B14F-4D97-AF65-F5344CB8AC3E}">
        <p14:creationId xmlns:p14="http://schemas.microsoft.com/office/powerpoint/2010/main" val="1639985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1E8F210-5111-1542-A170-694E088813B4}" type="datetimeFigureOut">
              <a:rPr lang="en-US" smtClean="0"/>
              <a:t>8/6/12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F5917C-D7A0-1047-AD36-C4B44743BBD4}"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C1E8F210-5111-1542-A170-694E088813B4}" type="datetimeFigureOut">
              <a:rPr lang="en-US" smtClean="0"/>
              <a:t>8/6/12</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ECF5917C-D7A0-1047-AD36-C4B44743BBD4}"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1E8F210-5111-1542-A170-694E088813B4}" type="datetimeFigureOut">
              <a:rPr lang="en-US" smtClean="0"/>
              <a:t>8/6/12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F5917C-D7A0-1047-AD36-C4B44743BBD4}"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1E8F210-5111-1542-A170-694E088813B4}" type="datetimeFigureOut">
              <a:rPr lang="en-US" smtClean="0"/>
              <a:t>8/6/12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F5917C-D7A0-1047-AD36-C4B44743BBD4}"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1E8F210-5111-1542-A170-694E088813B4}" type="datetimeFigureOut">
              <a:rPr lang="en-US" smtClean="0"/>
              <a:t>8/6/12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F5917C-D7A0-1047-AD36-C4B44743BBD4}"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E8F210-5111-1542-A170-694E088813B4}" type="datetimeFigureOut">
              <a:rPr lang="en-US" smtClean="0"/>
              <a:t>8/6/12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F5917C-D7A0-1047-AD36-C4B44743BBD4}"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1E8F210-5111-1542-A170-694E088813B4}" type="datetimeFigureOut">
              <a:rPr lang="en-US" smtClean="0"/>
              <a:t>8/6/12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F5917C-D7A0-1047-AD36-C4B44743BBD4}"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Drag picture to placeholder or click icon to add</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1E8F210-5111-1542-A170-694E088813B4}" type="datetimeFigureOut">
              <a:rPr lang="en-US" smtClean="0"/>
              <a:t>8/6/12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F5917C-D7A0-1047-AD36-C4B44743BBD4}"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C1E8F210-5111-1542-A170-694E088813B4}" type="datetimeFigureOut">
              <a:rPr lang="en-US" smtClean="0"/>
              <a:t>8/6/12</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ct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ECF5917C-D7A0-1047-AD36-C4B44743BBD4}"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Levels of Collection Services</a:t>
            </a:r>
            <a:endParaRPr lang="en-US" dirty="0"/>
          </a:p>
        </p:txBody>
      </p:sp>
      <p:sp>
        <p:nvSpPr>
          <p:cNvPr id="5" name="Subtitle 4"/>
          <p:cNvSpPr>
            <a:spLocks noGrp="1"/>
          </p:cNvSpPr>
          <p:nvPr>
            <p:ph type="subTitle" idx="1"/>
          </p:nvPr>
        </p:nvSpPr>
        <p:spPr/>
        <p:txBody>
          <a:bodyPr/>
          <a:lstStyle/>
          <a:p>
            <a:r>
              <a:rPr lang="en-US" dirty="0" smtClean="0"/>
              <a:t>ICPSR 2012</a:t>
            </a:r>
            <a:endParaRPr lang="en-US" dirty="0"/>
          </a:p>
        </p:txBody>
      </p:sp>
    </p:spTree>
    <p:extLst>
      <p:ext uri="{BB962C8B-B14F-4D97-AF65-F5344CB8AC3E}">
        <p14:creationId xmlns:p14="http://schemas.microsoft.com/office/powerpoint/2010/main" val="1844222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Services</a:t>
            </a:r>
            <a:endParaRPr lang="en-US" dirty="0"/>
          </a:p>
        </p:txBody>
      </p:sp>
      <p:graphicFrame>
        <p:nvGraphicFramePr>
          <p:cNvPr id="9" name="Content Placeholder 3"/>
          <p:cNvGraphicFramePr>
            <a:graphicFrameLocks noGrp="1"/>
          </p:cNvGraphicFramePr>
          <p:nvPr>
            <p:ph idx="1"/>
            <p:extLst>
              <p:ext uri="{D42A27DB-BD31-4B8C-83A1-F6EECF244321}">
                <p14:modId xmlns:p14="http://schemas.microsoft.com/office/powerpoint/2010/main" val="3708619002"/>
              </p:ext>
            </p:extLst>
          </p:nvPr>
        </p:nvGraphicFramePr>
        <p:xfrm>
          <a:off x="914400" y="1752600"/>
          <a:ext cx="731520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8936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Essential Role of the library</a:t>
            </a:r>
            <a:endParaRPr lang="en-US" dirty="0"/>
          </a:p>
        </p:txBody>
      </p:sp>
      <p:sp>
        <p:nvSpPr>
          <p:cNvPr id="3" name="Content Placeholder 2"/>
          <p:cNvSpPr>
            <a:spLocks noGrp="1"/>
          </p:cNvSpPr>
          <p:nvPr>
            <p:ph sz="quarter" idx="1"/>
          </p:nvPr>
        </p:nvSpPr>
        <p:spPr/>
        <p:txBody>
          <a:bodyPr/>
          <a:lstStyle/>
          <a:p>
            <a:endParaRPr lang="en-US" i="1" dirty="0" smtClean="0"/>
          </a:p>
          <a:p>
            <a:endParaRPr lang="en-US" i="1" dirty="0"/>
          </a:p>
          <a:p>
            <a:pPr marL="274320" lvl="1" indent="0">
              <a:buNone/>
            </a:pPr>
            <a:r>
              <a:rPr lang="en-US" sz="3200" i="1" dirty="0" smtClean="0"/>
              <a:t>The </a:t>
            </a:r>
            <a:r>
              <a:rPr lang="en-US" sz="3200" i="1" dirty="0"/>
              <a:t>role of the library is to Select, Acquire, Organize, and Preserve information, and to provide Access to and Services for that information. </a:t>
            </a:r>
            <a:endParaRPr lang="en-US" sz="3200" dirty="0"/>
          </a:p>
          <a:p>
            <a:endParaRPr lang="en-US" sz="3200" dirty="0"/>
          </a:p>
        </p:txBody>
      </p:sp>
    </p:spTree>
    <p:extLst>
      <p:ext uri="{BB962C8B-B14F-4D97-AF65-F5344CB8AC3E}">
        <p14:creationId xmlns:p14="http://schemas.microsoft.com/office/powerpoint/2010/main" val="3551702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Essential Role of the library</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978513469"/>
              </p:ext>
            </p:extLst>
          </p:nvPr>
        </p:nvGraphicFramePr>
        <p:xfrm>
          <a:off x="457200" y="1698348"/>
          <a:ext cx="8229600" cy="3601398"/>
        </p:xfrm>
        <a:graphic>
          <a:graphicData uri="http://schemas.openxmlformats.org/drawingml/2006/table">
            <a:tbl>
              <a:tblPr firstRow="1" bandRow="1">
                <a:tableStyleId>{21E4AEA4-8DFA-4A89-87EB-49C32662AFE0}</a:tableStyleId>
              </a:tblPr>
              <a:tblGrid>
                <a:gridCol w="4114800"/>
                <a:gridCol w="4114800"/>
              </a:tblGrid>
              <a:tr h="692466">
                <a:tc>
                  <a:txBody>
                    <a:bodyPr/>
                    <a:lstStyle/>
                    <a:p>
                      <a:pPr algn="ctr"/>
                      <a:r>
                        <a:rPr lang="en-US" sz="2000" dirty="0" smtClean="0">
                          <a:latin typeface="Arial Black"/>
                        </a:rPr>
                        <a:t>4 Functions</a:t>
                      </a:r>
                      <a:r>
                        <a:rPr lang="en-US" sz="2000" baseline="0" dirty="0" smtClean="0">
                          <a:latin typeface="Arial Black"/>
                        </a:rPr>
                        <a:t> of Data Services</a:t>
                      </a:r>
                      <a:endParaRPr lang="en-US" sz="2000" dirty="0">
                        <a:latin typeface="Arial Black"/>
                      </a:endParaRPr>
                    </a:p>
                  </a:txBody>
                  <a:tcPr anchor="ctr"/>
                </a:tc>
                <a:tc>
                  <a:txBody>
                    <a:bodyPr/>
                    <a:lstStyle/>
                    <a:p>
                      <a:pPr algn="ctr"/>
                      <a:r>
                        <a:rPr lang="en-US" sz="2000" dirty="0" smtClean="0">
                          <a:latin typeface="Arial Black"/>
                        </a:rPr>
                        <a:t>Essential Role of Library</a:t>
                      </a:r>
                      <a:endParaRPr lang="en-US" sz="2000" dirty="0">
                        <a:latin typeface="Arial Black"/>
                      </a:endParaRPr>
                    </a:p>
                  </a:txBody>
                  <a:tcPr anchor="ctr"/>
                </a:tc>
              </a:tr>
              <a:tr h="692466">
                <a:tc>
                  <a:txBody>
                    <a:bodyPr/>
                    <a:lstStyle/>
                    <a:p>
                      <a:pPr algn="ctr"/>
                      <a:r>
                        <a:rPr lang="en-US" sz="2400" dirty="0" smtClean="0">
                          <a:latin typeface="Arial"/>
                        </a:rPr>
                        <a:t>Collection Services</a:t>
                      </a:r>
                    </a:p>
                  </a:txBody>
                  <a:tcPr anchor="ctr"/>
                </a:tc>
                <a:tc>
                  <a:txBody>
                    <a:bodyPr/>
                    <a:lstStyle/>
                    <a:p>
                      <a:pPr algn="ctr"/>
                      <a:r>
                        <a:rPr lang="en-US" sz="2400" dirty="0" smtClean="0">
                          <a:latin typeface="Arial"/>
                        </a:rPr>
                        <a:t>Select, Acquire</a:t>
                      </a:r>
                      <a:endParaRPr lang="en-US" sz="2400" dirty="0">
                        <a:latin typeface="Arial"/>
                      </a:endParaRPr>
                    </a:p>
                  </a:txBody>
                  <a:tcPr anchor="ctr"/>
                </a:tc>
              </a:tr>
              <a:tr h="692466">
                <a:tc>
                  <a:txBody>
                    <a:bodyPr/>
                    <a:lstStyle/>
                    <a:p>
                      <a:pPr algn="ctr"/>
                      <a:r>
                        <a:rPr lang="en-US" sz="2400" dirty="0" smtClean="0">
                          <a:latin typeface="Arial"/>
                        </a:rPr>
                        <a:t>Access Services</a:t>
                      </a:r>
                      <a:endParaRPr lang="en-US" sz="2400" dirty="0">
                        <a:latin typeface="Arial"/>
                      </a:endParaRPr>
                    </a:p>
                  </a:txBody>
                  <a:tcPr anchor="ctr"/>
                </a:tc>
                <a:tc>
                  <a:txBody>
                    <a:bodyPr/>
                    <a:lstStyle/>
                    <a:p>
                      <a:pPr algn="ctr"/>
                      <a:r>
                        <a:rPr lang="en-US" sz="2400" dirty="0" smtClean="0">
                          <a:latin typeface="Arial"/>
                        </a:rPr>
                        <a:t>Organize, Provide Access to…</a:t>
                      </a:r>
                      <a:endParaRPr lang="en-US" sz="2400" dirty="0">
                        <a:latin typeface="Arial"/>
                      </a:endParaRPr>
                    </a:p>
                  </a:txBody>
                  <a:tcPr anchor="ctr"/>
                </a:tc>
              </a:tr>
              <a:tr h="692466">
                <a:tc>
                  <a:txBody>
                    <a:bodyPr/>
                    <a:lstStyle/>
                    <a:p>
                      <a:pPr algn="ctr"/>
                      <a:r>
                        <a:rPr lang="en-US" sz="2400" dirty="0" smtClean="0">
                          <a:latin typeface="Arial"/>
                        </a:rPr>
                        <a:t>User Services</a:t>
                      </a:r>
                      <a:endParaRPr lang="en-US" sz="2400" dirty="0">
                        <a:latin typeface="Arial"/>
                      </a:endParaRPr>
                    </a:p>
                  </a:txBody>
                  <a:tcPr anchor="ctr"/>
                </a:tc>
                <a:tc>
                  <a:txBody>
                    <a:bodyPr/>
                    <a:lstStyle/>
                    <a:p>
                      <a:pPr algn="ctr"/>
                      <a:r>
                        <a:rPr lang="en-US" sz="2400" dirty="0" smtClean="0">
                          <a:latin typeface="Arial"/>
                        </a:rPr>
                        <a:t>Provide</a:t>
                      </a:r>
                      <a:r>
                        <a:rPr lang="en-US" sz="2400" baseline="0" dirty="0" smtClean="0">
                          <a:latin typeface="Arial"/>
                        </a:rPr>
                        <a:t> Services for…</a:t>
                      </a:r>
                      <a:endParaRPr lang="en-US" sz="2400" dirty="0">
                        <a:latin typeface="Arial"/>
                      </a:endParaRPr>
                    </a:p>
                  </a:txBody>
                  <a:tcPr anchor="ctr"/>
                </a:tc>
              </a:tr>
              <a:tr h="692466">
                <a:tc>
                  <a:txBody>
                    <a:bodyPr/>
                    <a:lstStyle/>
                    <a:p>
                      <a:pPr algn="ctr"/>
                      <a:r>
                        <a:rPr lang="en-US" sz="2400" dirty="0" smtClean="0">
                          <a:latin typeface="Arial"/>
                        </a:rPr>
                        <a:t>Preservation Services</a:t>
                      </a:r>
                      <a:endParaRPr lang="en-US" sz="2400" dirty="0">
                        <a:latin typeface="Arial"/>
                      </a:endParaRPr>
                    </a:p>
                  </a:txBody>
                  <a:tcPr anchor="ctr"/>
                </a:tc>
                <a:tc>
                  <a:txBody>
                    <a:bodyPr/>
                    <a:lstStyle/>
                    <a:p>
                      <a:pPr algn="ctr"/>
                      <a:r>
                        <a:rPr lang="en-US" sz="2400" dirty="0" smtClean="0">
                          <a:latin typeface="Arial"/>
                        </a:rPr>
                        <a:t>Preserve</a:t>
                      </a:r>
                      <a:endParaRPr lang="en-US" sz="2400" dirty="0">
                        <a:latin typeface="Arial"/>
                      </a:endParaRPr>
                    </a:p>
                  </a:txBody>
                  <a:tcPr anchor="ctr"/>
                </a:tc>
              </a:tr>
            </a:tbl>
          </a:graphicData>
        </a:graphic>
      </p:graphicFrame>
    </p:spTree>
    <p:extLst>
      <p:ext uri="{BB962C8B-B14F-4D97-AF65-F5344CB8AC3E}">
        <p14:creationId xmlns:p14="http://schemas.microsoft.com/office/powerpoint/2010/main" val="951129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of Collection Services</a:t>
            </a:r>
            <a:endParaRPr lang="en-US" dirty="0"/>
          </a:p>
        </p:txBody>
      </p:sp>
      <p:sp>
        <p:nvSpPr>
          <p:cNvPr id="3" name="Content Placeholder 2"/>
          <p:cNvSpPr>
            <a:spLocks noGrp="1"/>
          </p:cNvSpPr>
          <p:nvPr>
            <p:ph sz="quarter" idx="1"/>
          </p:nvPr>
        </p:nvSpPr>
        <p:spPr/>
        <p:txBody>
          <a:bodyPr>
            <a:normAutofit lnSpcReduction="10000"/>
          </a:bodyPr>
          <a:lstStyle/>
          <a:p>
            <a:r>
              <a:rPr lang="en-US" dirty="0"/>
              <a:t>1. Provide service </a:t>
            </a:r>
            <a:r>
              <a:rPr lang="en-US" dirty="0">
                <a:solidFill>
                  <a:srgbClr val="FF0000"/>
                </a:solidFill>
              </a:rPr>
              <a:t>help</a:t>
            </a:r>
            <a:r>
              <a:rPr lang="en-US" dirty="0"/>
              <a:t> for users who have found data on the Internet.</a:t>
            </a:r>
          </a:p>
          <a:p>
            <a:endParaRPr lang="en-US" dirty="0"/>
          </a:p>
          <a:p>
            <a:r>
              <a:rPr lang="en-US" dirty="0"/>
              <a:t>2. </a:t>
            </a:r>
            <a:r>
              <a:rPr lang="en-US" dirty="0">
                <a:solidFill>
                  <a:srgbClr val="FF0000"/>
                </a:solidFill>
              </a:rPr>
              <a:t>Select data on the Internet</a:t>
            </a:r>
            <a:r>
              <a:rPr lang="en-US" dirty="0"/>
              <a:t> and provide minimum organization of your selections by presenting them on a web page, with minimum cataloging, or by relying on the organizational and finding aids providing by others (e.g., Nesstar tools, Google, </a:t>
            </a:r>
            <a:r>
              <a:rPr lang="en-US" dirty="0" err="1"/>
              <a:t>etc</a:t>
            </a:r>
            <a:r>
              <a:rPr lang="en-US" dirty="0"/>
              <a:t>).</a:t>
            </a:r>
          </a:p>
          <a:p>
            <a:endParaRPr lang="en-US" dirty="0"/>
          </a:p>
          <a:p>
            <a:r>
              <a:rPr lang="en-US" dirty="0"/>
              <a:t>3. </a:t>
            </a:r>
            <a:r>
              <a:rPr lang="en-US" dirty="0">
                <a:solidFill>
                  <a:srgbClr val="FF0000"/>
                </a:solidFill>
              </a:rPr>
              <a:t>Select commercial data services</a:t>
            </a:r>
            <a:r>
              <a:rPr lang="en-US" dirty="0"/>
              <a:t> and provide access to your users through subscription, client/server software, IP recognition of their machines by service, etc.</a:t>
            </a:r>
          </a:p>
          <a:p>
            <a:endParaRPr lang="en-US" dirty="0"/>
          </a:p>
        </p:txBody>
      </p:sp>
    </p:spTree>
    <p:extLst>
      <p:ext uri="{BB962C8B-B14F-4D97-AF65-F5344CB8AC3E}">
        <p14:creationId xmlns:p14="http://schemas.microsoft.com/office/powerpoint/2010/main" val="1190212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of Collection Services</a:t>
            </a:r>
            <a:endParaRPr lang="en-US" dirty="0"/>
          </a:p>
        </p:txBody>
      </p:sp>
      <p:sp>
        <p:nvSpPr>
          <p:cNvPr id="3" name="Content Placeholder 2"/>
          <p:cNvSpPr>
            <a:spLocks noGrp="1"/>
          </p:cNvSpPr>
          <p:nvPr>
            <p:ph sz="quarter" idx="1"/>
          </p:nvPr>
        </p:nvSpPr>
        <p:spPr/>
        <p:txBody>
          <a:bodyPr>
            <a:normAutofit fontScale="92500"/>
          </a:bodyPr>
          <a:lstStyle/>
          <a:p>
            <a:r>
              <a:rPr lang="en-US" dirty="0"/>
              <a:t>4. Same as 3, but provide </a:t>
            </a:r>
            <a:r>
              <a:rPr lang="en-US" dirty="0">
                <a:solidFill>
                  <a:srgbClr val="FF0000"/>
                </a:solidFill>
              </a:rPr>
              <a:t>additional organization</a:t>
            </a:r>
            <a:r>
              <a:rPr lang="en-US" dirty="0"/>
              <a:t> of the services you've selected such as OPAC records, web pages, special finding aids.</a:t>
            </a:r>
          </a:p>
          <a:p>
            <a:endParaRPr lang="en-US" dirty="0"/>
          </a:p>
          <a:p>
            <a:r>
              <a:rPr lang="en-US" dirty="0"/>
              <a:t>5. Same as 4, but </a:t>
            </a:r>
            <a:r>
              <a:rPr lang="en-US" dirty="0">
                <a:solidFill>
                  <a:srgbClr val="FF0000"/>
                </a:solidFill>
              </a:rPr>
              <a:t>add reference service</a:t>
            </a:r>
            <a:r>
              <a:rPr lang="en-US" dirty="0"/>
              <a:t> to help users locate needed data, use the commercial service, and download data.</a:t>
            </a:r>
          </a:p>
          <a:p>
            <a:endParaRPr lang="en-US" dirty="0"/>
          </a:p>
          <a:p>
            <a:r>
              <a:rPr lang="en-US" dirty="0"/>
              <a:t>6. Select and preserve data through a </a:t>
            </a:r>
            <a:r>
              <a:rPr lang="en-US" dirty="0">
                <a:solidFill>
                  <a:srgbClr val="FF0000"/>
                </a:solidFill>
              </a:rPr>
              <a:t>membership</a:t>
            </a:r>
            <a:r>
              <a:rPr lang="en-US" dirty="0"/>
              <a:t> organization such as ICPSR. Provide access through ICPSR Direct or similar facilities. Organize by adding records for ICPSR studies to your OPAC. Provide service of helping users locate, download, and use data.</a:t>
            </a:r>
          </a:p>
          <a:p>
            <a:endParaRPr lang="en-US" dirty="0"/>
          </a:p>
        </p:txBody>
      </p:sp>
    </p:spTree>
    <p:extLst>
      <p:ext uri="{BB962C8B-B14F-4D97-AF65-F5344CB8AC3E}">
        <p14:creationId xmlns:p14="http://schemas.microsoft.com/office/powerpoint/2010/main" val="2594517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of Collection Services</a:t>
            </a:r>
            <a:endParaRPr lang="en-US" dirty="0"/>
          </a:p>
        </p:txBody>
      </p:sp>
      <p:sp>
        <p:nvSpPr>
          <p:cNvPr id="3" name="Content Placeholder 2"/>
          <p:cNvSpPr>
            <a:spLocks noGrp="1"/>
          </p:cNvSpPr>
          <p:nvPr>
            <p:ph sz="quarter" idx="1"/>
          </p:nvPr>
        </p:nvSpPr>
        <p:spPr/>
        <p:txBody>
          <a:bodyPr/>
          <a:lstStyle/>
          <a:p>
            <a:r>
              <a:rPr lang="en-US" dirty="0"/>
              <a:t>7. </a:t>
            </a:r>
            <a:r>
              <a:rPr lang="en-US" dirty="0">
                <a:solidFill>
                  <a:srgbClr val="FF0000"/>
                </a:solidFill>
              </a:rPr>
              <a:t>Build a local collection of data</a:t>
            </a:r>
            <a:r>
              <a:rPr lang="en-US" dirty="0"/>
              <a:t> by selecting and acquiring data. Organize by adding records to OPAC and providing specialized search services built on DDI variable level information. Provide online access through web technologies such as Nesstar. Provide reference help in identifying, locating, using data. Provide data discovery and subsetting tools.</a:t>
            </a:r>
          </a:p>
        </p:txBody>
      </p:sp>
    </p:spTree>
    <p:extLst>
      <p:ext uri="{BB962C8B-B14F-4D97-AF65-F5344CB8AC3E}">
        <p14:creationId xmlns:p14="http://schemas.microsoft.com/office/powerpoint/2010/main" val="397716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collections matix.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58594"/>
            <a:ext cx="9144000" cy="4956713"/>
          </a:xfrm>
          <a:prstGeom prst="rect">
            <a:avLst/>
          </a:prstGeom>
        </p:spPr>
      </p:pic>
    </p:spTree>
    <p:extLst>
      <p:ext uri="{BB962C8B-B14F-4D97-AF65-F5344CB8AC3E}">
        <p14:creationId xmlns:p14="http://schemas.microsoft.com/office/powerpoint/2010/main" val="5291884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ucks fave">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chucks fave.thmx</Template>
  <TotalTime>35</TotalTime>
  <Words>361</Words>
  <Application>Microsoft Macintosh PowerPoint</Application>
  <PresentationFormat>On-screen Show (4:3)</PresentationFormat>
  <Paragraphs>39</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chucks fave</vt:lpstr>
      <vt:lpstr>Levels of Collection Services</vt:lpstr>
      <vt:lpstr>Four Services</vt:lpstr>
      <vt:lpstr>Essential Role of the library</vt:lpstr>
      <vt:lpstr>Essential Role of the library</vt:lpstr>
      <vt:lpstr>Levels of Collection Services</vt:lpstr>
      <vt:lpstr>Levels of Collection Services</vt:lpstr>
      <vt:lpstr>Levels of Collection Services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Levels of Collection Services</dc:title>
  <dc:creator>jj</dc:creator>
  <cp:lastModifiedBy>jj</cp:lastModifiedBy>
  <cp:revision>4</cp:revision>
  <dcterms:created xsi:type="dcterms:W3CDTF">2012-08-07T01:36:35Z</dcterms:created>
  <dcterms:modified xsi:type="dcterms:W3CDTF">2012-08-07T02:11:49Z</dcterms:modified>
</cp:coreProperties>
</file>